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81" r:id="rId3"/>
    <p:sldId id="282" r:id="rId4"/>
    <p:sldId id="280" r:id="rId5"/>
    <p:sldId id="283" r:id="rId6"/>
    <p:sldId id="284" r:id="rId7"/>
    <p:sldId id="286" r:id="rId8"/>
    <p:sldId id="287" r:id="rId9"/>
    <p:sldId id="285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image" Target="../media/image14.emf"/><Relationship Id="rId18" Type="http://schemas.openxmlformats.org/officeDocument/2006/relationships/image" Target="../media/image19.w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17" Type="http://schemas.openxmlformats.org/officeDocument/2006/relationships/image" Target="../media/image18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emf"/><Relationship Id="rId6" Type="http://schemas.openxmlformats.org/officeDocument/2006/relationships/image" Target="../media/image7.wmf"/><Relationship Id="rId11" Type="http://schemas.openxmlformats.org/officeDocument/2006/relationships/image" Target="../media/image12.emf"/><Relationship Id="rId5" Type="http://schemas.openxmlformats.org/officeDocument/2006/relationships/image" Target="../media/image6.wmf"/><Relationship Id="rId15" Type="http://schemas.openxmlformats.org/officeDocument/2006/relationships/image" Target="../media/image16.emf"/><Relationship Id="rId10" Type="http://schemas.openxmlformats.org/officeDocument/2006/relationships/image" Target="../media/image11.e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29.wmf"/><Relationship Id="rId3" Type="http://schemas.openxmlformats.org/officeDocument/2006/relationships/image" Target="../media/image22.wmf"/><Relationship Id="rId7" Type="http://schemas.openxmlformats.org/officeDocument/2006/relationships/image" Target="../media/image26.emf"/><Relationship Id="rId12" Type="http://schemas.openxmlformats.org/officeDocument/2006/relationships/image" Target="../media/image28.wmf"/><Relationship Id="rId2" Type="http://schemas.openxmlformats.org/officeDocument/2006/relationships/image" Target="../media/image21.e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image" Target="../media/image7.wmf"/><Relationship Id="rId4" Type="http://schemas.openxmlformats.org/officeDocument/2006/relationships/image" Target="../media/image23.wmf"/><Relationship Id="rId9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35.wmf"/><Relationship Id="rId1" Type="http://schemas.openxmlformats.org/officeDocument/2006/relationships/image" Target="../media/image41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DD0D2C3-DB60-436C-8006-1AF6FF030A96}" type="datetimeFigureOut">
              <a:rPr lang="ru-RU"/>
              <a:pPr>
                <a:defRPr/>
              </a:pPr>
              <a:t>17.12.2022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634736B-D46C-403A-AB7C-FE05860466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5640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808C4-636D-466D-83E6-B5001D95B1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759479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C2E1C3-E432-48B6-BE7C-BA44319AA4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644792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45344-6920-470C-9D00-3E14A2A2F0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792015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C5203-7ADF-4442-869A-F3CE6A4EF2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333767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24F096-5C97-46B0-9EC9-2297CE851F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992406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336CC-D3E4-410C-94F5-EDA7AA9B7C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563840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9740D6-BFEE-4DB9-8741-29619E1DCF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282659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4C3053-4CAA-4122-9B73-FB95100354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419335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C6FAD-2AC9-43AE-A336-B8B6B601CC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680059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1CE699-E9B0-4C41-A655-67C32BD616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0819000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A368C-189C-4325-8714-35AD00552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937203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A6370F6-0A99-4E89-B363-FA88DA7AC43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emf"/><Relationship Id="rId26" Type="http://schemas.openxmlformats.org/officeDocument/2006/relationships/oleObject" Target="../embeddings/oleObject14.bin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4.emf"/><Relationship Id="rId42" Type="http://schemas.openxmlformats.org/officeDocument/2006/relationships/image" Target="../media/image18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1.emf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16.e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29" Type="http://schemas.openxmlformats.org/officeDocument/2006/relationships/image" Target="../media/image13.emf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3.bin"/><Relationship Id="rId32" Type="http://schemas.openxmlformats.org/officeDocument/2006/relationships/oleObject" Target="../embeddings/oleObject18.bin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28" Type="http://schemas.openxmlformats.org/officeDocument/2006/relationships/oleObject" Target="../embeddings/oleObject15.bin"/><Relationship Id="rId36" Type="http://schemas.openxmlformats.org/officeDocument/2006/relationships/image" Target="../media/image15.e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7.bin"/><Relationship Id="rId44" Type="http://schemas.openxmlformats.org/officeDocument/2006/relationships/image" Target="../media/image19.w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2.emf"/><Relationship Id="rId30" Type="http://schemas.openxmlformats.org/officeDocument/2006/relationships/oleObject" Target="../embeddings/oleObject16.bin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55.png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66.png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7" Type="http://schemas.openxmlformats.org/officeDocument/2006/relationships/image" Target="../media/image6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5.wmf"/><Relationship Id="rId26" Type="http://schemas.openxmlformats.org/officeDocument/2006/relationships/oleObject" Target="../embeddings/oleObject37.bin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2.bin"/><Relationship Id="rId25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emf"/><Relationship Id="rId20" Type="http://schemas.openxmlformats.org/officeDocument/2006/relationships/image" Target="../media/image6.wmf"/><Relationship Id="rId29" Type="http://schemas.openxmlformats.org/officeDocument/2006/relationships/image" Target="../media/image2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9.bin"/><Relationship Id="rId24" Type="http://schemas.openxmlformats.org/officeDocument/2006/relationships/oleObject" Target="../embeddings/oleObject36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oleObject" Target="../embeddings/oleObject38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5.wmf"/><Relationship Id="rId22" Type="http://schemas.openxmlformats.org/officeDocument/2006/relationships/image" Target="../media/image7.wmf"/><Relationship Id="rId27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34.wmf"/><Relationship Id="rId3" Type="http://schemas.openxmlformats.org/officeDocument/2006/relationships/image" Target="../media/image36.png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4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40.png"/><Relationship Id="rId7" Type="http://schemas.openxmlformats.org/officeDocument/2006/relationships/image" Target="../media/image38.wmf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6.bin"/><Relationship Id="rId11" Type="http://schemas.openxmlformats.org/officeDocument/2006/relationships/oleObject" Target="../embeddings/oleObject48.bin"/><Relationship Id="rId5" Type="http://schemas.openxmlformats.org/officeDocument/2006/relationships/image" Target="../media/image37.wmf"/><Relationship Id="rId10" Type="http://schemas.openxmlformats.org/officeDocument/2006/relationships/image" Target="../media/image35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oleObject" Target="../embeddings/oleObject53.bin"/><Relationship Id="rId3" Type="http://schemas.openxmlformats.org/officeDocument/2006/relationships/image" Target="../media/image40.png"/><Relationship Id="rId7" Type="http://schemas.openxmlformats.org/officeDocument/2006/relationships/image" Target="../media/image35.wmf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0.bin"/><Relationship Id="rId11" Type="http://schemas.openxmlformats.org/officeDocument/2006/relationships/oleObject" Target="../embeddings/oleObject52.bin"/><Relationship Id="rId5" Type="http://schemas.openxmlformats.org/officeDocument/2006/relationships/image" Target="../media/image41.wmf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0.wmf"/><Relationship Id="rId3" Type="http://schemas.openxmlformats.org/officeDocument/2006/relationships/image" Target="../media/image36.png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oleObject" Target="../embeddings/oleObject59.bin"/><Relationship Id="rId7" Type="http://schemas.openxmlformats.org/officeDocument/2006/relationships/image" Target="../media/image5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4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png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Дуга 67"/>
          <p:cNvSpPr/>
          <p:nvPr/>
        </p:nvSpPr>
        <p:spPr>
          <a:xfrm rot="20920092" flipH="1" flipV="1">
            <a:off x="6161088" y="5554663"/>
            <a:ext cx="2205037" cy="457200"/>
          </a:xfrm>
          <a:prstGeom prst="arc">
            <a:avLst>
              <a:gd name="adj1" fmla="val 10807472"/>
              <a:gd name="adj2" fmla="val 2132621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67" name="Дуга 66"/>
          <p:cNvSpPr/>
          <p:nvPr/>
        </p:nvSpPr>
        <p:spPr>
          <a:xfrm rot="20865122" flipH="1">
            <a:off x="6861175" y="5467350"/>
            <a:ext cx="1441450" cy="449263"/>
          </a:xfrm>
          <a:prstGeom prst="arc">
            <a:avLst>
              <a:gd name="adj1" fmla="val 10862415"/>
              <a:gd name="adj2" fmla="val 21572529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9216" name="Дуга 9215"/>
          <p:cNvSpPr/>
          <p:nvPr/>
        </p:nvSpPr>
        <p:spPr>
          <a:xfrm>
            <a:off x="6227763" y="5788025"/>
            <a:ext cx="720725" cy="304800"/>
          </a:xfrm>
          <a:prstGeom prst="arc">
            <a:avLst>
              <a:gd name="adj1" fmla="val 9563160"/>
              <a:gd name="adj2" fmla="val 20945348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09563" y="3838575"/>
            <a:ext cx="59182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№ 3 На луче с началом в</a:t>
            </a:r>
            <a:r>
              <a:rPr lang="en-US" altLang="ru-RU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точке </a:t>
            </a:r>
            <a:r>
              <a:rPr lang="en-US" altLang="ru-RU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А отмечены точки В и С. Известно, что</a:t>
            </a:r>
            <a:r>
              <a:rPr lang="en-US" altLang="ru-RU" sz="2200" b="1">
                <a:latin typeface="Times New Roman" pitchFamily="18" charset="0"/>
                <a:cs typeface="Times New Roman" pitchFamily="18" charset="0"/>
              </a:rPr>
              <a:t>  BC &gt; AB</a:t>
            </a:r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. Сравните длины отрезков АВ и АС</a:t>
            </a: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3994" y="310033"/>
            <a:ext cx="1608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29068" y="212177"/>
            <a:ext cx="32873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Проверяем </a:t>
            </a:r>
          </a:p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49238" y="1063625"/>
            <a:ext cx="5638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№ 1 На прямой отмечены три точки. Может ли  при этом один из образовавшихся отрезков быть больше суммы двух других отрезков?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49238" y="2644775"/>
            <a:ext cx="59785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№ 2 На прямой  точка В лежит между точками А и С. Сравните длины отрезков АВ и АС.</a:t>
            </a:r>
            <a:endParaRPr lang="ru-RU" altLang="ru-RU" sz="22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09563" y="5300663"/>
            <a:ext cx="563721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№ 4 На прямой отмечены три точки. При этом образовались  три отрезка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, причём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&lt; b &lt; c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Верно ли, что 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с = </a:t>
            </a:r>
            <a:r>
              <a:rPr lang="en-US" altLang="ru-RU" sz="2200" b="1" i="1">
                <a:latin typeface="Times New Roman" pitchFamily="18" charset="0"/>
                <a:cs typeface="Times New Roman" pitchFamily="18" charset="0"/>
              </a:rPr>
              <a:t>a + b</a:t>
            </a:r>
            <a:r>
              <a:rPr lang="ru-RU" altLang="ru-RU" sz="2200" b="1" i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404100" y="43513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AC</a:t>
            </a:r>
            <a:endParaRPr lang="ru-RU" alt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6599238" y="3751263"/>
            <a:ext cx="2149475" cy="708025"/>
            <a:chOff x="6299111" y="1221751"/>
            <a:chExt cx="2150030" cy="708085"/>
          </a:xfrm>
        </p:grpSpPr>
        <p:grpSp>
          <p:nvGrpSpPr>
            <p:cNvPr id="9259" name="Группа 13"/>
            <p:cNvGrpSpPr>
              <a:grpSpLocks/>
            </p:cNvGrpSpPr>
            <p:nvPr/>
          </p:nvGrpSpPr>
          <p:grpSpPr bwMode="auto">
            <a:xfrm>
              <a:off x="6372250" y="1468171"/>
              <a:ext cx="2076891" cy="461665"/>
              <a:chOff x="6200255" y="1537891"/>
              <a:chExt cx="2445759" cy="687790"/>
            </a:xfrm>
          </p:grpSpPr>
          <p:graphicFrame>
            <p:nvGraphicFramePr>
              <p:cNvPr id="9263" name="Object 6"/>
              <p:cNvGraphicFramePr>
                <a:graphicFrameLocks noChangeAspect="1"/>
              </p:cNvGraphicFramePr>
              <p:nvPr/>
            </p:nvGraphicFramePr>
            <p:xfrm>
              <a:off x="6200255" y="2026456"/>
              <a:ext cx="199969" cy="199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1" name="Формула" r:id="rId3" imgW="114210" imgH="123735" progId="Equation.3">
                      <p:embed/>
                    </p:oleObj>
                  </mc:Choice>
                  <mc:Fallback>
                    <p:oleObj name="Формула" r:id="rId3" imgW="114210" imgH="123735" progId="Equation.3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00255" y="2026456"/>
                            <a:ext cx="199969" cy="1992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64" name="Line 5"/>
              <p:cNvSpPr>
                <a:spLocks noChangeShapeType="1"/>
              </p:cNvSpPr>
              <p:nvPr/>
            </p:nvSpPr>
            <p:spPr bwMode="auto">
              <a:xfrm flipV="1">
                <a:off x="6300240" y="1537891"/>
                <a:ext cx="2345774" cy="5881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9265" name="Объект 11"/>
              <p:cNvGraphicFramePr>
                <a:graphicFrameLocks noChangeAspect="1"/>
              </p:cNvGraphicFramePr>
              <p:nvPr/>
            </p:nvGraphicFramePr>
            <p:xfrm>
              <a:off x="6690526" y="1904430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2" name="Формула" r:id="rId5" imgW="104760" imgH="114300" progId="Equation.3">
                      <p:embed/>
                    </p:oleObj>
                  </mc:Choice>
                  <mc:Fallback>
                    <p:oleObj name="Формула" r:id="rId5" imgW="104760" imgH="114300" progId="Equation.3">
                      <p:embed/>
                      <p:pic>
                        <p:nvPicPr>
                          <p:cNvPr id="0" name="Объект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90526" y="1904430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66" name="Объект 12"/>
              <p:cNvGraphicFramePr>
                <a:graphicFrameLocks noChangeAspect="1"/>
              </p:cNvGraphicFramePr>
              <p:nvPr/>
            </p:nvGraphicFramePr>
            <p:xfrm>
              <a:off x="7826869" y="1629223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3" name="Формула" r:id="rId7" imgW="104760" imgH="114300" progId="Equation.3">
                      <p:embed/>
                    </p:oleObj>
                  </mc:Choice>
                  <mc:Fallback>
                    <p:oleObj name="Формула" r:id="rId7" imgW="104760" imgH="114300" progId="Equation.3">
                      <p:embed/>
                      <p:pic>
                        <p:nvPicPr>
                          <p:cNvPr id="0" name="Объект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26869" y="1629223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60" name="Object 10"/>
            <p:cNvGraphicFramePr>
              <a:graphicFrameLocks noChangeAspect="1"/>
            </p:cNvGraphicFramePr>
            <p:nvPr/>
          </p:nvGraphicFramePr>
          <p:xfrm>
            <a:off x="6299111" y="1501753"/>
            <a:ext cx="231176" cy="2975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34" name="Формула" r:id="rId9" imgW="241091" imgH="266469" progId="Equation.3">
                    <p:embed/>
                  </p:oleObj>
                </mc:Choice>
                <mc:Fallback>
                  <p:oleObj name="Формула" r:id="rId9" imgW="241091" imgH="266469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9111" y="1501753"/>
                          <a:ext cx="231176" cy="2975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61" name="Object 11"/>
            <p:cNvGraphicFramePr>
              <a:graphicFrameLocks noChangeAspect="1"/>
            </p:cNvGraphicFramePr>
            <p:nvPr/>
          </p:nvGraphicFramePr>
          <p:xfrm>
            <a:off x="6669167" y="1435607"/>
            <a:ext cx="238537" cy="308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35" name="Формула" r:id="rId11" imgW="241091" imgH="266469" progId="Equation.3">
                    <p:embed/>
                  </p:oleObj>
                </mc:Choice>
                <mc:Fallback>
                  <p:oleObj name="Формула" r:id="rId11" imgW="241091" imgH="266469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69167" y="1435607"/>
                          <a:ext cx="238537" cy="3080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62" name="Object 12"/>
            <p:cNvGraphicFramePr>
              <a:graphicFrameLocks noChangeAspect="1"/>
            </p:cNvGraphicFramePr>
            <p:nvPr/>
          </p:nvGraphicFramePr>
          <p:xfrm>
            <a:off x="7533288" y="1221751"/>
            <a:ext cx="254691" cy="326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36" name="Формула" r:id="rId13" imgW="253890" imgH="279279" progId="Equation.3">
                    <p:embed/>
                  </p:oleObj>
                </mc:Choice>
                <mc:Fallback>
                  <p:oleObj name="Формула" r:id="rId13" imgW="253890" imgH="27927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33288" y="1221751"/>
                          <a:ext cx="254691" cy="326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16"/>
          <p:cNvGrpSpPr>
            <a:grpSpLocks/>
          </p:cNvGrpSpPr>
          <p:nvPr/>
        </p:nvGrpSpPr>
        <p:grpSpPr bwMode="auto">
          <a:xfrm>
            <a:off x="6443663" y="1376363"/>
            <a:ext cx="1992312" cy="708025"/>
            <a:chOff x="6297687" y="1376322"/>
            <a:chExt cx="1991986" cy="708084"/>
          </a:xfrm>
        </p:grpSpPr>
        <p:grpSp>
          <p:nvGrpSpPr>
            <p:cNvPr id="9251" name="Группа 29"/>
            <p:cNvGrpSpPr>
              <a:grpSpLocks/>
            </p:cNvGrpSpPr>
            <p:nvPr/>
          </p:nvGrpSpPr>
          <p:grpSpPr bwMode="auto">
            <a:xfrm>
              <a:off x="6297687" y="1684046"/>
              <a:ext cx="1991986" cy="400360"/>
              <a:chOff x="5976153" y="1629223"/>
              <a:chExt cx="2345774" cy="596458"/>
            </a:xfrm>
          </p:grpSpPr>
          <p:graphicFrame>
            <p:nvGraphicFramePr>
              <p:cNvPr id="9255" name="Object 6"/>
              <p:cNvGraphicFramePr>
                <a:graphicFrameLocks noChangeAspect="1"/>
              </p:cNvGraphicFramePr>
              <p:nvPr/>
            </p:nvGraphicFramePr>
            <p:xfrm>
              <a:off x="6200255" y="2026456"/>
              <a:ext cx="199969" cy="199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7" name="Формула" r:id="rId15" imgW="114210" imgH="123735" progId="Equation.3">
                      <p:embed/>
                    </p:oleObj>
                  </mc:Choice>
                  <mc:Fallback>
                    <p:oleObj name="Формула" r:id="rId15" imgW="114210" imgH="123735" progId="Equation.3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00255" y="2026456"/>
                            <a:ext cx="199969" cy="1992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56" name="Line 5"/>
              <p:cNvSpPr>
                <a:spLocks noChangeShapeType="1"/>
              </p:cNvSpPr>
              <p:nvPr/>
            </p:nvSpPr>
            <p:spPr bwMode="auto">
              <a:xfrm flipV="1">
                <a:off x="5976153" y="1630473"/>
                <a:ext cx="2345774" cy="58817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9257" name="Объект 35"/>
              <p:cNvGraphicFramePr>
                <a:graphicFrameLocks noChangeAspect="1"/>
              </p:cNvGraphicFramePr>
              <p:nvPr/>
            </p:nvGraphicFramePr>
            <p:xfrm>
              <a:off x="6690526" y="1904430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8" name="Формула" r:id="rId17" imgW="104760" imgH="114300" progId="Equation.3">
                      <p:embed/>
                    </p:oleObj>
                  </mc:Choice>
                  <mc:Fallback>
                    <p:oleObj name="Формула" r:id="rId17" imgW="104760" imgH="114300" progId="Equation.3">
                      <p:embed/>
                      <p:pic>
                        <p:nvPicPr>
                          <p:cNvPr id="0" name="Объект 3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90526" y="1904430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58" name="Объект 36"/>
              <p:cNvGraphicFramePr>
                <a:graphicFrameLocks noChangeAspect="1"/>
              </p:cNvGraphicFramePr>
              <p:nvPr/>
            </p:nvGraphicFramePr>
            <p:xfrm>
              <a:off x="7826869" y="1629223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9" name="Формула" r:id="rId19" imgW="104760" imgH="114300" progId="Equation.3">
                      <p:embed/>
                    </p:oleObj>
                  </mc:Choice>
                  <mc:Fallback>
                    <p:oleObj name="Формула" r:id="rId19" imgW="104760" imgH="114300" progId="Equation.3">
                      <p:embed/>
                      <p:pic>
                        <p:nvPicPr>
                          <p:cNvPr id="0" name="Объект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26869" y="1629223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52" name="Object 10"/>
            <p:cNvGraphicFramePr>
              <a:graphicFrameLocks noChangeAspect="1"/>
            </p:cNvGraphicFramePr>
            <p:nvPr/>
          </p:nvGraphicFramePr>
          <p:xfrm>
            <a:off x="6406264" y="1676228"/>
            <a:ext cx="231176" cy="2975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0" name="Формула" r:id="rId21" imgW="241091" imgH="266469" progId="Equation.3">
                    <p:embed/>
                  </p:oleObj>
                </mc:Choice>
                <mc:Fallback>
                  <p:oleObj name="Формула" r:id="rId21" imgW="241091" imgH="266469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6264" y="1676228"/>
                          <a:ext cx="231176" cy="2975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53" name="Object 11"/>
            <p:cNvGraphicFramePr>
              <a:graphicFrameLocks noChangeAspect="1"/>
            </p:cNvGraphicFramePr>
            <p:nvPr/>
          </p:nvGraphicFramePr>
          <p:xfrm>
            <a:off x="6887608" y="1582288"/>
            <a:ext cx="238537" cy="308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1" name="Формула" r:id="rId22" imgW="241091" imgH="266469" progId="Equation.3">
                    <p:embed/>
                  </p:oleObj>
                </mc:Choice>
                <mc:Fallback>
                  <p:oleObj name="Формула" r:id="rId22" imgW="241091" imgH="266469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7608" y="1582288"/>
                          <a:ext cx="238537" cy="3080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54" name="Object 12"/>
            <p:cNvGraphicFramePr>
              <a:graphicFrameLocks noChangeAspect="1"/>
            </p:cNvGraphicFramePr>
            <p:nvPr/>
          </p:nvGraphicFramePr>
          <p:xfrm>
            <a:off x="7649027" y="1376322"/>
            <a:ext cx="254691" cy="326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2" name="Формула" r:id="rId23" imgW="253890" imgH="279279" progId="Equation.3">
                    <p:embed/>
                  </p:oleObj>
                </mc:Choice>
                <mc:Fallback>
                  <p:oleObj name="Формула" r:id="rId23" imgW="253890" imgH="27927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49027" y="1376322"/>
                          <a:ext cx="254691" cy="326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6599238" y="2486025"/>
            <a:ext cx="1992312" cy="712788"/>
            <a:chOff x="6084913" y="1221751"/>
            <a:chExt cx="1991986" cy="712782"/>
          </a:xfrm>
        </p:grpSpPr>
        <p:grpSp>
          <p:nvGrpSpPr>
            <p:cNvPr id="9243" name="Группа 38"/>
            <p:cNvGrpSpPr>
              <a:grpSpLocks/>
            </p:cNvGrpSpPr>
            <p:nvPr/>
          </p:nvGrpSpPr>
          <p:grpSpPr bwMode="auto">
            <a:xfrm>
              <a:off x="6084913" y="1529476"/>
              <a:ext cx="1991986" cy="405057"/>
              <a:chOff x="5861884" y="1629223"/>
              <a:chExt cx="2345774" cy="603455"/>
            </a:xfrm>
          </p:grpSpPr>
          <p:graphicFrame>
            <p:nvGraphicFramePr>
              <p:cNvPr id="9247" name="Object 6"/>
              <p:cNvGraphicFramePr>
                <a:graphicFrameLocks noChangeAspect="1"/>
              </p:cNvGraphicFramePr>
              <p:nvPr/>
            </p:nvGraphicFramePr>
            <p:xfrm>
              <a:off x="6200255" y="2026456"/>
              <a:ext cx="199969" cy="199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43" name="Формула" r:id="rId24" imgW="114210" imgH="123735" progId="Equation.3">
                      <p:embed/>
                    </p:oleObj>
                  </mc:Choice>
                  <mc:Fallback>
                    <p:oleObj name="Формула" r:id="rId24" imgW="114210" imgH="123735" progId="Equation.3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00255" y="2026456"/>
                            <a:ext cx="199969" cy="1992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48" name="Line 5"/>
              <p:cNvSpPr>
                <a:spLocks noChangeShapeType="1"/>
              </p:cNvSpPr>
              <p:nvPr/>
            </p:nvSpPr>
            <p:spPr bwMode="auto">
              <a:xfrm flipV="1">
                <a:off x="5861884" y="1644501"/>
                <a:ext cx="2345774" cy="58817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9249" name="Объект 44"/>
              <p:cNvGraphicFramePr>
                <a:graphicFrameLocks noChangeAspect="1"/>
              </p:cNvGraphicFramePr>
              <p:nvPr/>
            </p:nvGraphicFramePr>
            <p:xfrm>
              <a:off x="6690526" y="1904430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44" name="Формула" r:id="rId26" imgW="104760" imgH="114300" progId="Equation.3">
                      <p:embed/>
                    </p:oleObj>
                  </mc:Choice>
                  <mc:Fallback>
                    <p:oleObj name="Формула" r:id="rId26" imgW="104760" imgH="114300" progId="Equation.3">
                      <p:embed/>
                      <p:pic>
                        <p:nvPicPr>
                          <p:cNvPr id="0" name="Объект 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90526" y="1904430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50" name="Объект 45"/>
              <p:cNvGraphicFramePr>
                <a:graphicFrameLocks noChangeAspect="1"/>
              </p:cNvGraphicFramePr>
              <p:nvPr/>
            </p:nvGraphicFramePr>
            <p:xfrm>
              <a:off x="7826869" y="1629223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45" name="Формула" r:id="rId28" imgW="104760" imgH="114300" progId="Equation.3">
                      <p:embed/>
                    </p:oleObj>
                  </mc:Choice>
                  <mc:Fallback>
                    <p:oleObj name="Формула" r:id="rId28" imgW="104760" imgH="114300" progId="Equation.3">
                      <p:embed/>
                      <p:pic>
                        <p:nvPicPr>
                          <p:cNvPr id="0" name="Объект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26869" y="1629223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44" name="Object 10"/>
            <p:cNvGraphicFramePr>
              <a:graphicFrameLocks noChangeAspect="1"/>
            </p:cNvGraphicFramePr>
            <p:nvPr/>
          </p:nvGraphicFramePr>
          <p:xfrm>
            <a:off x="6242957" y="1539731"/>
            <a:ext cx="231176" cy="2975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6" name="Формула" r:id="rId30" imgW="241091" imgH="266469" progId="Equation.3">
                    <p:embed/>
                  </p:oleObj>
                </mc:Choice>
                <mc:Fallback>
                  <p:oleObj name="Формула" r:id="rId30" imgW="241091" imgH="266469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2957" y="1539731"/>
                          <a:ext cx="231176" cy="2975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5" name="Object 11"/>
            <p:cNvGraphicFramePr>
              <a:graphicFrameLocks noChangeAspect="1"/>
            </p:cNvGraphicFramePr>
            <p:nvPr/>
          </p:nvGraphicFramePr>
          <p:xfrm>
            <a:off x="6669167" y="1435607"/>
            <a:ext cx="238537" cy="308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7" name="Формула" r:id="rId31" imgW="241091" imgH="266469" progId="Equation.3">
                    <p:embed/>
                  </p:oleObj>
                </mc:Choice>
                <mc:Fallback>
                  <p:oleObj name="Формула" r:id="rId31" imgW="241091" imgH="266469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69167" y="1435607"/>
                          <a:ext cx="238537" cy="3080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6" name="Object 12"/>
            <p:cNvGraphicFramePr>
              <a:graphicFrameLocks noChangeAspect="1"/>
            </p:cNvGraphicFramePr>
            <p:nvPr/>
          </p:nvGraphicFramePr>
          <p:xfrm>
            <a:off x="7533288" y="1221751"/>
            <a:ext cx="254691" cy="326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8" name="Формула" r:id="rId32" imgW="253890" imgH="279279" progId="Equation.3">
                    <p:embed/>
                  </p:oleObj>
                </mc:Choice>
                <mc:Fallback>
                  <p:oleObj name="Формула" r:id="rId32" imgW="253890" imgH="27927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33288" y="1221751"/>
                          <a:ext cx="254691" cy="326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734300" y="1960563"/>
            <a:ext cx="904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ru-RU" altLang="ru-RU" sz="1800" dirty="0">
                <a:latin typeface="Trebuchet MS" pitchFamily="34" charset="0"/>
                <a:cs typeface="Arial" charset="0"/>
              </a:rPr>
              <a:t> 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339013" y="310515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AC</a:t>
            </a:r>
            <a:endParaRPr lang="ru-RU" alt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19" name="Группа 9218"/>
          <p:cNvGrpSpPr>
            <a:grpSpLocks/>
          </p:cNvGrpSpPr>
          <p:nvPr/>
        </p:nvGrpSpPr>
        <p:grpSpPr bwMode="auto">
          <a:xfrm>
            <a:off x="5883275" y="5078413"/>
            <a:ext cx="2954338" cy="1292225"/>
            <a:chOff x="5883414" y="5078413"/>
            <a:chExt cx="2953831" cy="1292225"/>
          </a:xfrm>
        </p:grpSpPr>
        <p:grpSp>
          <p:nvGrpSpPr>
            <p:cNvPr id="9235" name="Группа 51"/>
            <p:cNvGrpSpPr>
              <a:grpSpLocks/>
            </p:cNvGrpSpPr>
            <p:nvPr/>
          </p:nvGrpSpPr>
          <p:grpSpPr bwMode="auto">
            <a:xfrm>
              <a:off x="5883414" y="5388749"/>
              <a:ext cx="2953831" cy="805556"/>
              <a:chOff x="5976153" y="1629223"/>
              <a:chExt cx="2345774" cy="596458"/>
            </a:xfrm>
          </p:grpSpPr>
          <p:graphicFrame>
            <p:nvGraphicFramePr>
              <p:cNvPr id="9239" name="Object 6"/>
              <p:cNvGraphicFramePr>
                <a:graphicFrameLocks noChangeAspect="1"/>
              </p:cNvGraphicFramePr>
              <p:nvPr/>
            </p:nvGraphicFramePr>
            <p:xfrm>
              <a:off x="6200255" y="2026456"/>
              <a:ext cx="199969" cy="199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49" name="Формула" r:id="rId33" imgW="114210" imgH="123735" progId="Equation.3">
                      <p:embed/>
                    </p:oleObj>
                  </mc:Choice>
                  <mc:Fallback>
                    <p:oleObj name="Формула" r:id="rId33" imgW="114210" imgH="123735" progId="Equation.3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00255" y="2026456"/>
                            <a:ext cx="199969" cy="1992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40" name="Line 5"/>
              <p:cNvSpPr>
                <a:spLocks noChangeShapeType="1"/>
              </p:cNvSpPr>
              <p:nvPr/>
            </p:nvSpPr>
            <p:spPr bwMode="auto">
              <a:xfrm flipV="1">
                <a:off x="5976153" y="1630473"/>
                <a:ext cx="2345774" cy="58817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9241" name="Объект 57"/>
              <p:cNvGraphicFramePr>
                <a:graphicFrameLocks noChangeAspect="1"/>
              </p:cNvGraphicFramePr>
              <p:nvPr/>
            </p:nvGraphicFramePr>
            <p:xfrm>
              <a:off x="6690526" y="1904430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50" name="Формула" r:id="rId35" imgW="104760" imgH="114300" progId="Equation.3">
                      <p:embed/>
                    </p:oleObj>
                  </mc:Choice>
                  <mc:Fallback>
                    <p:oleObj name="Формула" r:id="rId35" imgW="104760" imgH="114300" progId="Equation.3">
                      <p:embed/>
                      <p:pic>
                        <p:nvPicPr>
                          <p:cNvPr id="0" name="Объект 5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90526" y="1904430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42" name="Объект 58"/>
              <p:cNvGraphicFramePr>
                <a:graphicFrameLocks noChangeAspect="1"/>
              </p:cNvGraphicFramePr>
              <p:nvPr/>
            </p:nvGraphicFramePr>
            <p:xfrm>
              <a:off x="7826869" y="1629223"/>
              <a:ext cx="200025" cy="198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51" name="Формула" r:id="rId37" imgW="104760" imgH="114300" progId="Equation.3">
                      <p:embed/>
                    </p:oleObj>
                  </mc:Choice>
                  <mc:Fallback>
                    <p:oleObj name="Формула" r:id="rId37" imgW="104760" imgH="114300" progId="Equation.3">
                      <p:embed/>
                      <p:pic>
                        <p:nvPicPr>
                          <p:cNvPr id="0" name="Объект 5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26869" y="1629223"/>
                            <a:ext cx="200025" cy="1984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36" name="Object 10"/>
            <p:cNvGraphicFramePr>
              <a:graphicFrameLocks noChangeAspect="1"/>
            </p:cNvGraphicFramePr>
            <p:nvPr/>
          </p:nvGraphicFramePr>
          <p:xfrm>
            <a:off x="6228230" y="5403827"/>
            <a:ext cx="288040" cy="371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52" name="Формула" r:id="rId39" imgW="126835" imgH="139518" progId="Equation.3">
                    <p:embed/>
                  </p:oleObj>
                </mc:Choice>
                <mc:Fallback>
                  <p:oleObj name="Формула" r:id="rId39" imgW="126835" imgH="139518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28230" y="5403827"/>
                          <a:ext cx="288040" cy="3714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7" name="Объект 9216"/>
            <p:cNvGraphicFramePr>
              <a:graphicFrameLocks noChangeAspect="1"/>
            </p:cNvGraphicFramePr>
            <p:nvPr/>
          </p:nvGraphicFramePr>
          <p:xfrm>
            <a:off x="7312025" y="5078413"/>
            <a:ext cx="269875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53" name="Формула" r:id="rId41" imgW="126725" imgH="177415" progId="Equation.3">
                    <p:embed/>
                  </p:oleObj>
                </mc:Choice>
                <mc:Fallback>
                  <p:oleObj name="Формула" r:id="rId41" imgW="126725" imgH="177415" progId="Equation.3">
                    <p:embed/>
                    <p:pic>
                      <p:nvPicPr>
                        <p:cNvPr id="0" name="Объект 92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2025" y="5078413"/>
                          <a:ext cx="269875" cy="446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8" name="Объект 9217"/>
            <p:cNvGraphicFramePr>
              <a:graphicFrameLocks noChangeAspect="1"/>
            </p:cNvGraphicFramePr>
            <p:nvPr/>
          </p:nvGraphicFramePr>
          <p:xfrm>
            <a:off x="7418388" y="5999163"/>
            <a:ext cx="258762" cy="371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54" name="Формула" r:id="rId43" imgW="114201" imgH="139579" progId="Equation.3">
                    <p:embed/>
                  </p:oleObj>
                </mc:Choice>
                <mc:Fallback>
                  <p:oleObj name="Формула" r:id="rId43" imgW="114201" imgH="139579" progId="Equation.3">
                    <p:embed/>
                    <p:pic>
                      <p:nvPicPr>
                        <p:cNvPr id="0" name="Объект 92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18388" y="5999163"/>
                          <a:ext cx="258762" cy="371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7985125" y="6034088"/>
            <a:ext cx="633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27" t="3719" r="2986" b="36702"/>
          <a:stretch>
            <a:fillRect/>
          </a:stretch>
        </p:blipFill>
        <p:spPr bwMode="auto">
          <a:xfrm>
            <a:off x="5220090" y="873388"/>
            <a:ext cx="2376330" cy="1809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5255" y="2448881"/>
            <a:ext cx="2305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Доказательство.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898812"/>
              </p:ext>
            </p:extLst>
          </p:nvPr>
        </p:nvGraphicFramePr>
        <p:xfrm>
          <a:off x="503592" y="3023394"/>
          <a:ext cx="3382962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Формула" r:id="rId4" imgW="1587240" imgH="634680" progId="Equation.3">
                  <p:embed/>
                </p:oleObj>
              </mc:Choice>
              <mc:Fallback>
                <p:oleObj name="Формула" r:id="rId4" imgW="158724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92" y="3023394"/>
                        <a:ext cx="3382962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806178" y="4009333"/>
            <a:ext cx="1708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dirty="0"/>
              <a:t>(по условию</a:t>
            </a:r>
            <a:r>
              <a:rPr lang="ru-RU" sz="2000" b="1" dirty="0"/>
              <a:t>)</a:t>
            </a: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638615"/>
              </p:ext>
            </p:extLst>
          </p:nvPr>
        </p:nvGraphicFramePr>
        <p:xfrm>
          <a:off x="411163" y="4408627"/>
          <a:ext cx="24098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Формула" r:id="rId6" imgW="1028520" imgH="177480" progId="Equation.3">
                  <p:embed/>
                </p:oleObj>
              </mc:Choice>
              <mc:Fallback>
                <p:oleObj name="Формула" r:id="rId6" imgW="10285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4408627"/>
                        <a:ext cx="24098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2820988" y="4424502"/>
            <a:ext cx="3843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что и требовалось доказать.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693894" y="893000"/>
            <a:ext cx="2143125" cy="1655763"/>
            <a:chOff x="1547813" y="260350"/>
            <a:chExt cx="2143125" cy="1655763"/>
          </a:xfrm>
        </p:grpSpPr>
        <p:sp>
          <p:nvSpPr>
            <p:cNvPr id="2" name="Дуга 1"/>
            <p:cNvSpPr/>
            <p:nvPr/>
          </p:nvSpPr>
          <p:spPr>
            <a:xfrm>
              <a:off x="2051050" y="1123950"/>
              <a:ext cx="215900" cy="73025"/>
            </a:xfrm>
            <a:prstGeom prst="arc">
              <a:avLst>
                <a:gd name="adj1" fmla="val 10497676"/>
                <a:gd name="adj2" fmla="val 2053882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Дуга 6"/>
            <p:cNvSpPr/>
            <p:nvPr/>
          </p:nvSpPr>
          <p:spPr>
            <a:xfrm rot="2624171">
              <a:off x="2398713" y="1266825"/>
              <a:ext cx="215900" cy="73025"/>
            </a:xfrm>
            <a:prstGeom prst="arc">
              <a:avLst>
                <a:gd name="adj1" fmla="val 10497676"/>
                <a:gd name="adj2" fmla="val 2053882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Дуга 7"/>
            <p:cNvSpPr/>
            <p:nvPr/>
          </p:nvSpPr>
          <p:spPr>
            <a:xfrm rot="1136073">
              <a:off x="2239963" y="1012825"/>
              <a:ext cx="215900" cy="223838"/>
            </a:xfrm>
            <a:prstGeom prst="arc">
              <a:avLst>
                <a:gd name="adj1" fmla="val 10497676"/>
                <a:gd name="adj2" fmla="val 669467"/>
              </a:avLst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Дуга 8"/>
            <p:cNvSpPr/>
            <p:nvPr/>
          </p:nvSpPr>
          <p:spPr>
            <a:xfrm rot="1136073">
              <a:off x="2224088" y="933450"/>
              <a:ext cx="269875" cy="223838"/>
            </a:xfrm>
            <a:prstGeom prst="arc">
              <a:avLst>
                <a:gd name="adj1" fmla="val 10846819"/>
                <a:gd name="adj2" fmla="val 21461370"/>
              </a:avLst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28" t="3719" r="44557" b="31741"/>
            <a:stretch>
              <a:fillRect/>
            </a:stretch>
          </p:blipFill>
          <p:spPr bwMode="auto">
            <a:xfrm>
              <a:off x="1547813" y="260350"/>
              <a:ext cx="2143125" cy="165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" name="Прямоугольник 13"/>
          <p:cNvSpPr/>
          <p:nvPr/>
        </p:nvSpPr>
        <p:spPr>
          <a:xfrm>
            <a:off x="1502405" y="155390"/>
            <a:ext cx="5446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Практика решения задач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7649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7" r="52187" b="8965"/>
          <a:stretch>
            <a:fillRect/>
          </a:stretch>
        </p:blipFill>
        <p:spPr bwMode="auto">
          <a:xfrm>
            <a:off x="611450" y="548600"/>
            <a:ext cx="2297113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35" t="52538"/>
          <a:stretch>
            <a:fillRect/>
          </a:stretch>
        </p:blipFill>
        <p:spPr bwMode="auto">
          <a:xfrm>
            <a:off x="3995738" y="115889"/>
            <a:ext cx="2952592" cy="1322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370559"/>
              </p:ext>
            </p:extLst>
          </p:nvPr>
        </p:nvGraphicFramePr>
        <p:xfrm>
          <a:off x="251400" y="3458441"/>
          <a:ext cx="5732463" cy="2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Формула" r:id="rId4" imgW="2565360" imgH="1130040" progId="Equation.3">
                  <p:embed/>
                </p:oleObj>
              </mc:Choice>
              <mc:Fallback>
                <p:oleObj name="Формула" r:id="rId4" imgW="2565360" imgH="1130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00" y="3458441"/>
                        <a:ext cx="5732463" cy="252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5931" y="2892425"/>
            <a:ext cx="1373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Решение.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224912"/>
              </p:ext>
            </p:extLst>
          </p:nvPr>
        </p:nvGraphicFramePr>
        <p:xfrm>
          <a:off x="3779890" y="1823190"/>
          <a:ext cx="4494212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Формула" r:id="rId6" imgW="2108160" imgH="685800" progId="Equation.3">
                  <p:embed/>
                </p:oleObj>
              </mc:Choice>
              <mc:Fallback>
                <p:oleObj name="Формула" r:id="rId6" imgW="210816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90" y="1823190"/>
                        <a:ext cx="4494212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5931" y="6093370"/>
            <a:ext cx="1011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Ответ:</a:t>
            </a: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696717"/>
              </p:ext>
            </p:extLst>
          </p:nvPr>
        </p:nvGraphicFramePr>
        <p:xfrm>
          <a:off x="1619590" y="5979070"/>
          <a:ext cx="19875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Формула" r:id="rId8" imgW="787320" imgH="203040" progId="Equation.3">
                  <p:embed/>
                </p:oleObj>
              </mc:Choice>
              <mc:Fallback>
                <p:oleObj name="Формула" r:id="rId8" imgW="7873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590" y="5979070"/>
                        <a:ext cx="19875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70704" y="1323627"/>
            <a:ext cx="37834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Верная запись условия: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4034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1" b="10542"/>
          <a:stretch>
            <a:fillRect/>
          </a:stretch>
        </p:blipFill>
        <p:spPr bwMode="auto">
          <a:xfrm>
            <a:off x="290513" y="260350"/>
            <a:ext cx="5434012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20675" y="2873375"/>
          <a:ext cx="6243638" cy="2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Формула" r:id="rId4" imgW="2793960" imgH="1130040" progId="Equation.3">
                  <p:embed/>
                </p:oleObj>
              </mc:Choice>
              <mc:Fallback>
                <p:oleObj name="Формула" r:id="rId4" imgW="2793960" imgH="1130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" y="2873375"/>
                        <a:ext cx="6243638" cy="252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2492375"/>
            <a:ext cx="1373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/>
              <a:t>Решение.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5150" y="5541963"/>
            <a:ext cx="1011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/>
              <a:t>Ответ: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622425" y="5484813"/>
          <a:ext cx="22447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Формула" r:id="rId6" imgW="888840" imgH="203040" progId="Equation.3">
                  <p:embed/>
                </p:oleObj>
              </mc:Choice>
              <mc:Fallback>
                <p:oleObj name="Формула" r:id="rId6" imgW="888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5484813"/>
                        <a:ext cx="22447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162778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2" name="Группа 9221"/>
          <p:cNvGrpSpPr>
            <a:grpSpLocks/>
          </p:cNvGrpSpPr>
          <p:nvPr/>
        </p:nvGrpSpPr>
        <p:grpSpPr bwMode="auto">
          <a:xfrm>
            <a:off x="6162675" y="3660775"/>
            <a:ext cx="2266950" cy="2073275"/>
            <a:chOff x="6163371" y="3660775"/>
            <a:chExt cx="2267024" cy="2073593"/>
          </a:xfrm>
        </p:grpSpPr>
        <p:grpSp>
          <p:nvGrpSpPr>
            <p:cNvPr id="10263" name="Группа 9220"/>
            <p:cNvGrpSpPr>
              <a:grpSpLocks/>
            </p:cNvGrpSpPr>
            <p:nvPr/>
          </p:nvGrpSpPr>
          <p:grpSpPr bwMode="auto">
            <a:xfrm>
              <a:off x="6163371" y="3660775"/>
              <a:ext cx="2267024" cy="2073593"/>
              <a:chOff x="6163371" y="3660775"/>
              <a:chExt cx="2267024" cy="2073593"/>
            </a:xfrm>
          </p:grpSpPr>
          <p:sp>
            <p:nvSpPr>
              <p:cNvPr id="96" name="Дуга 95"/>
              <p:cNvSpPr/>
              <p:nvPr/>
            </p:nvSpPr>
            <p:spPr>
              <a:xfrm rot="3261496">
                <a:off x="6549120" y="4843656"/>
                <a:ext cx="433453" cy="198443"/>
              </a:xfrm>
              <a:prstGeom prst="arc">
                <a:avLst>
                  <a:gd name="adj1" fmla="val 11969060"/>
                  <a:gd name="adj2" fmla="val 20887333"/>
                </a:avLst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/>
              </a:p>
            </p:txBody>
          </p:sp>
          <p:sp>
            <p:nvSpPr>
              <p:cNvPr id="93" name="Дуга 92"/>
              <p:cNvSpPr/>
              <p:nvPr/>
            </p:nvSpPr>
            <p:spPr>
              <a:xfrm rot="3261496">
                <a:off x="6504671" y="4872237"/>
                <a:ext cx="403287" cy="212732"/>
              </a:xfrm>
              <a:prstGeom prst="arc">
                <a:avLst>
                  <a:gd name="adj1" fmla="val 11745976"/>
                  <a:gd name="adj2" fmla="val 20321410"/>
                </a:avLst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/>
              </a:p>
            </p:txBody>
          </p:sp>
          <p:grpSp>
            <p:nvGrpSpPr>
              <p:cNvPr id="10267" name="Группа 80"/>
              <p:cNvGrpSpPr>
                <a:grpSpLocks/>
              </p:cNvGrpSpPr>
              <p:nvPr/>
            </p:nvGrpSpPr>
            <p:grpSpPr bwMode="auto">
              <a:xfrm>
                <a:off x="6163371" y="3789049"/>
                <a:ext cx="2267023" cy="1656230"/>
                <a:chOff x="6163371" y="1088129"/>
                <a:chExt cx="2267023" cy="1656230"/>
              </a:xfrm>
            </p:grpSpPr>
            <p:sp>
              <p:nvSpPr>
                <p:cNvPr id="82" name="Line 5"/>
                <p:cNvSpPr>
                  <a:spLocks noChangeShapeType="1"/>
                </p:cNvSpPr>
                <p:nvPr/>
              </p:nvSpPr>
              <p:spPr bwMode="auto">
                <a:xfrm>
                  <a:off x="6439605" y="2277682"/>
                  <a:ext cx="1990790" cy="466797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  <p:sp>
              <p:nvSpPr>
                <p:cNvPr id="83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6438018" y="1232947"/>
                  <a:ext cx="1297029" cy="1044735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4"/>
                </a:lnRef>
                <a:fillRef idx="0">
                  <a:schemeClr val="accent4"/>
                </a:fillRef>
                <a:effectRef idx="2">
                  <a:schemeClr val="accent4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  <p:sp>
              <p:nvSpPr>
                <p:cNvPr id="84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6439605" y="1088463"/>
                  <a:ext cx="341324" cy="1198746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  <p:graphicFrame>
              <p:nvGraphicFramePr>
                <p:cNvPr id="10275" name="Объект 88"/>
                <p:cNvGraphicFramePr>
                  <a:graphicFrameLocks noChangeAspect="1"/>
                </p:cNvGraphicFramePr>
                <p:nvPr/>
              </p:nvGraphicFramePr>
              <p:xfrm>
                <a:off x="6163371" y="1969797"/>
                <a:ext cx="212725" cy="2730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515" name="Формула" r:id="rId3" imgW="253890" imgH="279279" progId="Equation.3">
                        <p:embed/>
                      </p:oleObj>
                    </mc:Choice>
                    <mc:Fallback>
                      <p:oleObj name="Формула" r:id="rId3" imgW="253890" imgH="279279" progId="Equation.3">
                        <p:embed/>
                        <p:pic>
                          <p:nvPicPr>
                            <p:cNvPr id="0" name="Объект 8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163371" y="1969797"/>
                              <a:ext cx="212725" cy="2730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0276" name="Object 6"/>
                <p:cNvGraphicFramePr>
                  <a:graphicFrameLocks noChangeAspect="1"/>
                </p:cNvGraphicFramePr>
                <p:nvPr/>
              </p:nvGraphicFramePr>
              <p:xfrm>
                <a:off x="6372250" y="2181446"/>
                <a:ext cx="192426" cy="17121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516" name="Формула" r:id="rId5" imgW="114210" imgH="123735" progId="Equation.3">
                        <p:embed/>
                      </p:oleObj>
                    </mc:Choice>
                    <mc:Fallback>
                      <p:oleObj name="Формула" r:id="rId5" imgW="114210" imgH="123735" progId="Equation.3">
                        <p:embed/>
                        <p:pic>
                          <p:nvPicPr>
                            <p:cNvPr id="0" name="Object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372250" y="2181446"/>
                              <a:ext cx="192426" cy="17121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0268" name="Объект 89"/>
              <p:cNvGraphicFramePr>
                <a:graphicFrameLocks noChangeAspect="1"/>
              </p:cNvGraphicFramePr>
              <p:nvPr/>
            </p:nvGraphicFramePr>
            <p:xfrm>
              <a:off x="6606111" y="4467079"/>
              <a:ext cx="106362" cy="260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7" name="Формула" r:id="rId7" imgW="126835" imgH="266353" progId="Equation.3">
                      <p:embed/>
                    </p:oleObj>
                  </mc:Choice>
                  <mc:Fallback>
                    <p:oleObj name="Формула" r:id="rId7" imgW="126835" imgH="266353" progId="Equation.3">
                      <p:embed/>
                      <p:pic>
                        <p:nvPicPr>
                          <p:cNvPr id="0" name="Объект 8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06111" y="4467079"/>
                            <a:ext cx="106362" cy="260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69" name="Объект 23"/>
              <p:cNvGraphicFramePr>
                <a:graphicFrameLocks noChangeAspect="1"/>
              </p:cNvGraphicFramePr>
              <p:nvPr/>
            </p:nvGraphicFramePr>
            <p:xfrm>
              <a:off x="6929537" y="4698683"/>
              <a:ext cx="156797" cy="2416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8" name="Формула" r:id="rId9" imgW="190335" imgH="266469" progId="Equation.3">
                      <p:embed/>
                    </p:oleObj>
                  </mc:Choice>
                  <mc:Fallback>
                    <p:oleObj name="Формула" r:id="rId9" imgW="190335" imgH="266469" progId="Equation.3">
                      <p:embed/>
                      <p:pic>
                        <p:nvPicPr>
                          <p:cNvPr id="0" name="Объект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29537" y="4698683"/>
                            <a:ext cx="156797" cy="24167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0" name="Object 10"/>
              <p:cNvGraphicFramePr>
                <a:graphicFrameLocks noChangeAspect="1"/>
              </p:cNvGraphicFramePr>
              <p:nvPr/>
            </p:nvGraphicFramePr>
            <p:xfrm>
              <a:off x="6488113" y="3660775"/>
              <a:ext cx="268287" cy="2730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9" name="Формула" r:id="rId11" imgW="279279" imgH="266584" progId="Equation.3">
                      <p:embed/>
                    </p:oleObj>
                  </mc:Choice>
                  <mc:Fallback>
                    <p:oleObj name="Формула" r:id="rId11" imgW="279279" imgH="266584" progId="Equation.3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88113" y="3660775"/>
                            <a:ext cx="268287" cy="2730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1" name="Объект 28"/>
              <p:cNvGraphicFramePr>
                <a:graphicFrameLocks noChangeAspect="1"/>
              </p:cNvGraphicFramePr>
              <p:nvPr/>
            </p:nvGraphicFramePr>
            <p:xfrm>
              <a:off x="8198620" y="5461318"/>
              <a:ext cx="231775" cy="2730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20" name="Формула" r:id="rId13" imgW="241091" imgH="266469" progId="Equation.3">
                      <p:embed/>
                    </p:oleObj>
                  </mc:Choice>
                  <mc:Fallback>
                    <p:oleObj name="Формула" r:id="rId13" imgW="241091" imgH="266469" progId="Equation.3">
                      <p:embed/>
                      <p:pic>
                        <p:nvPicPr>
                          <p:cNvPr id="0" name="Объект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98620" y="5461318"/>
                            <a:ext cx="231775" cy="2730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8" name="Дуга 27"/>
            <p:cNvSpPr/>
            <p:nvPr/>
          </p:nvSpPr>
          <p:spPr>
            <a:xfrm rot="20740555">
              <a:off x="6439605" y="4808714"/>
              <a:ext cx="171456" cy="150835"/>
            </a:xfrm>
            <a:prstGeom prst="arc">
              <a:avLst>
                <a:gd name="adj1" fmla="val 15002312"/>
                <a:gd name="adj2" fmla="val 21004317"/>
              </a:avLst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1423994" y="310033"/>
            <a:ext cx="1608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29068" y="212177"/>
            <a:ext cx="32873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Проверяем </a:t>
            </a:r>
          </a:p>
          <a:p>
            <a:pPr algn="ctr" eaLnBrk="1" hangingPunct="1"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</a:t>
            </a: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249238" y="1063625"/>
            <a:ext cx="5638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 dirty="0">
                <a:latin typeface="Times New Roman" pitchFamily="18" charset="0"/>
                <a:cs typeface="Times New Roman" pitchFamily="18" charset="0"/>
              </a:rPr>
              <a:t>№ 1 На плоскости из одной точки проведены три луча. Может ли  при этом один из образовавшихся углов быть больше суммы двух других углов?</a:t>
            </a:r>
          </a:p>
        </p:txBody>
      </p: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6332538" y="1147763"/>
            <a:ext cx="2097087" cy="1185862"/>
            <a:chOff x="6332046" y="1148529"/>
            <a:chExt cx="2098349" cy="1184453"/>
          </a:xfrm>
        </p:grpSpPr>
        <p:sp>
          <p:nvSpPr>
            <p:cNvPr id="10255" name="Line 5"/>
            <p:cNvSpPr>
              <a:spLocks noChangeShapeType="1"/>
            </p:cNvSpPr>
            <p:nvPr/>
          </p:nvSpPr>
          <p:spPr bwMode="auto">
            <a:xfrm flipV="1">
              <a:off x="6438409" y="1882287"/>
              <a:ext cx="1991986" cy="3948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Line 5"/>
            <p:cNvSpPr>
              <a:spLocks noChangeShapeType="1"/>
            </p:cNvSpPr>
            <p:nvPr/>
          </p:nvSpPr>
          <p:spPr bwMode="auto">
            <a:xfrm flipV="1">
              <a:off x="6438409" y="1410070"/>
              <a:ext cx="1532259" cy="8670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Line 5"/>
            <p:cNvSpPr>
              <a:spLocks noChangeShapeType="1"/>
            </p:cNvSpPr>
            <p:nvPr/>
          </p:nvSpPr>
          <p:spPr bwMode="auto">
            <a:xfrm flipV="1">
              <a:off x="6439889" y="1268026"/>
              <a:ext cx="681909" cy="10194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0258" name="Object 6"/>
            <p:cNvGraphicFramePr>
              <a:graphicFrameLocks noChangeAspect="1"/>
            </p:cNvGraphicFramePr>
            <p:nvPr/>
          </p:nvGraphicFramePr>
          <p:xfrm>
            <a:off x="6394866" y="2199256"/>
            <a:ext cx="169810" cy="1337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1" name="Формула" r:id="rId15" imgW="114210" imgH="123735" progId="Equation.3">
                    <p:embed/>
                  </p:oleObj>
                </mc:Choice>
                <mc:Fallback>
                  <p:oleObj name="Формула" r:id="rId15" imgW="114210" imgH="123735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94866" y="2199256"/>
                          <a:ext cx="169810" cy="1337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9" name="Object 10"/>
            <p:cNvGraphicFramePr>
              <a:graphicFrameLocks noChangeAspect="1"/>
            </p:cNvGraphicFramePr>
            <p:nvPr/>
          </p:nvGraphicFramePr>
          <p:xfrm>
            <a:off x="6801625" y="1192521"/>
            <a:ext cx="231176" cy="2730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2" name="Формула" r:id="rId17" imgW="241091" imgH="266469" progId="Equation.3">
                    <p:embed/>
                  </p:oleObj>
                </mc:Choice>
                <mc:Fallback>
                  <p:oleObj name="Формула" r:id="rId17" imgW="241091" imgH="266469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01625" y="1192521"/>
                          <a:ext cx="231176" cy="2730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0" name="Object 11"/>
            <p:cNvGraphicFramePr>
              <a:graphicFrameLocks noChangeAspect="1"/>
            </p:cNvGraphicFramePr>
            <p:nvPr/>
          </p:nvGraphicFramePr>
          <p:xfrm>
            <a:off x="7631931" y="1148529"/>
            <a:ext cx="238537" cy="308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3" name="Формула" r:id="rId19" imgW="241091" imgH="266469" progId="Equation.3">
                    <p:embed/>
                  </p:oleObj>
                </mc:Choice>
                <mc:Fallback>
                  <p:oleObj name="Формула" r:id="rId19" imgW="241091" imgH="266469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1931" y="1148529"/>
                          <a:ext cx="238537" cy="3080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1" name="Object 12"/>
            <p:cNvGraphicFramePr>
              <a:graphicFrameLocks noChangeAspect="1"/>
            </p:cNvGraphicFramePr>
            <p:nvPr/>
          </p:nvGraphicFramePr>
          <p:xfrm>
            <a:off x="8193460" y="1570525"/>
            <a:ext cx="212826" cy="272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4" name="Формула" r:id="rId21" imgW="253890" imgH="279279" progId="Equation.3">
                    <p:embed/>
                  </p:oleObj>
                </mc:Choice>
                <mc:Fallback>
                  <p:oleObj name="Формула" r:id="rId21" imgW="253890" imgH="27927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93460" y="1570525"/>
                          <a:ext cx="212826" cy="2726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2" name="Объект 1"/>
            <p:cNvGraphicFramePr>
              <a:graphicFrameLocks noChangeAspect="1"/>
            </p:cNvGraphicFramePr>
            <p:nvPr/>
          </p:nvGraphicFramePr>
          <p:xfrm>
            <a:off x="6332046" y="1943163"/>
            <a:ext cx="212725" cy="273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5" name="Формула" r:id="rId23" imgW="253890" imgH="279279" progId="Equation.3">
                    <p:embed/>
                  </p:oleObj>
                </mc:Choice>
                <mc:Fallback>
                  <p:oleObj name="Формула" r:id="rId23" imgW="253890" imgH="279279" progId="Equation.3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32046" y="1943163"/>
                          <a:ext cx="212725" cy="273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6" name="Прямоугольник 75"/>
          <p:cNvSpPr>
            <a:spLocks noChangeArrowheads="1"/>
          </p:cNvSpPr>
          <p:nvPr/>
        </p:nvSpPr>
        <p:spPr bwMode="auto">
          <a:xfrm>
            <a:off x="249238" y="2644775"/>
            <a:ext cx="5691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2200" b="1">
                <a:latin typeface="Times New Roman" pitchFamily="18" charset="0"/>
                <a:cs typeface="Times New Roman" pitchFamily="18" charset="0"/>
              </a:rPr>
              <a:t>№ 2 Луч ОВ лежит между лучами ОА и ОС. Сравните углы АОВ и АОС.</a:t>
            </a:r>
            <a:endParaRPr lang="ru-RU" altLang="ru-RU" sz="2200"/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734300" y="1960563"/>
            <a:ext cx="904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ru-RU" altLang="ru-RU" sz="1800" dirty="0">
                <a:latin typeface="Trebuchet MS" pitchFamily="34" charset="0"/>
                <a:cs typeface="Arial" charset="0"/>
              </a:rPr>
              <a:t> 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549613"/>
              </p:ext>
            </p:extLst>
          </p:nvPr>
        </p:nvGraphicFramePr>
        <p:xfrm>
          <a:off x="6213475" y="2847975"/>
          <a:ext cx="21177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6" name="Формула" r:id="rId24" imgW="1041120" imgH="177480" progId="Equation.3">
                  <p:embed/>
                </p:oleObj>
              </mc:Choice>
              <mc:Fallback>
                <p:oleObj name="Формула" r:id="rId24" imgW="1041120" imgH="17748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2847975"/>
                        <a:ext cx="2117725" cy="3619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0" name="Группа 9219"/>
          <p:cNvGrpSpPr>
            <a:grpSpLocks/>
          </p:cNvGrpSpPr>
          <p:nvPr/>
        </p:nvGrpSpPr>
        <p:grpSpPr bwMode="auto">
          <a:xfrm>
            <a:off x="271463" y="3500438"/>
            <a:ext cx="5956300" cy="1447800"/>
            <a:chOff x="271637" y="3501010"/>
            <a:chExt cx="5956593" cy="1446550"/>
          </a:xfrm>
        </p:grpSpPr>
        <p:sp>
          <p:nvSpPr>
            <p:cNvPr id="10252" name="Прямоугольник 79"/>
            <p:cNvSpPr>
              <a:spLocks noChangeArrowheads="1"/>
            </p:cNvSpPr>
            <p:nvPr/>
          </p:nvSpPr>
          <p:spPr bwMode="auto">
            <a:xfrm>
              <a:off x="271637" y="3501010"/>
              <a:ext cx="5956593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ru-RU" altLang="ru-RU" sz="2200" b="1">
                  <a:latin typeface="Times New Roman" pitchFamily="18" charset="0"/>
                  <a:cs typeface="Times New Roman" pitchFamily="18" charset="0"/>
                </a:rPr>
                <a:t>№ 3 На рисунке изображены три луча исходящих из одной точки. При этом образовались углы, причём 		</a:t>
              </a:r>
            </a:p>
            <a:p>
              <a:pPr eaLnBrk="1" hangingPunct="1"/>
              <a:r>
                <a:rPr lang="ru-RU" altLang="ru-RU" sz="2200" b="1">
                  <a:latin typeface="Times New Roman" pitchFamily="18" charset="0"/>
                  <a:cs typeface="Times New Roman" pitchFamily="18" charset="0"/>
                </a:rPr>
                <a:t>Верно ли, что </a:t>
              </a:r>
              <a:r>
                <a:rPr lang="ru-RU" altLang="ru-RU" sz="2200" b="1" i="1">
                  <a:latin typeface="Times New Roman" pitchFamily="18" charset="0"/>
                  <a:cs typeface="Times New Roman" pitchFamily="18" charset="0"/>
                </a:rPr>
                <a:t>		</a:t>
              </a:r>
            </a:p>
          </p:txBody>
        </p:sp>
        <p:graphicFrame>
          <p:nvGraphicFramePr>
            <p:cNvPr id="10253" name="Объект 9"/>
            <p:cNvGraphicFramePr>
              <a:graphicFrameLocks noChangeAspect="1"/>
            </p:cNvGraphicFramePr>
            <p:nvPr/>
          </p:nvGraphicFramePr>
          <p:xfrm>
            <a:off x="2108200" y="4568825"/>
            <a:ext cx="22844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7" name="Формула" r:id="rId26" imgW="1193282" imgH="177723" progId="Equation.3">
                    <p:embed/>
                  </p:oleObj>
                </mc:Choice>
                <mc:Fallback>
                  <p:oleObj name="Формула" r:id="rId26" imgW="1193282" imgH="177723" progId="Equation.3">
                    <p:embed/>
                    <p:pic>
                      <p:nvPicPr>
                        <p:cNvPr id="0" name="Объект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8200" y="4568825"/>
                          <a:ext cx="22844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4" name="Объект 10"/>
            <p:cNvGraphicFramePr>
              <a:graphicFrameLocks noChangeAspect="1"/>
            </p:cNvGraphicFramePr>
            <p:nvPr/>
          </p:nvGraphicFramePr>
          <p:xfrm>
            <a:off x="3851900" y="4225193"/>
            <a:ext cx="1119188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8" name="Формула" r:id="rId28" imgW="583693" imgH="177646" progId="Equation.3">
                    <p:embed/>
                  </p:oleObj>
                </mc:Choice>
                <mc:Fallback>
                  <p:oleObj name="Формула" r:id="rId28" imgW="583693" imgH="177646" progId="Equation.3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1900" y="4225193"/>
                          <a:ext cx="1119188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6051550" y="5445125"/>
            <a:ext cx="633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870190" y="404580"/>
            <a:ext cx="45130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Измерение отрезков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49238" y="1063625"/>
            <a:ext cx="857135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ТЕОРИЯ.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Равные отрезки имеют равные длины.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Меньший отрезок имеет меньшую длину.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точка делит отрезок на два отрезка, то его длина равна сумме длин этих </a:t>
            </a:r>
            <a:r>
              <a:rPr lang="ru-RU" alt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вух отрезков. 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Точка, которая делит отрезок на два равных называется серединой отрезка.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49238" y="3551758"/>
            <a:ext cx="857135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200" b="1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Построение и обозначение.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Равные отрезки имеют равные длины.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70718" y="4892864"/>
            <a:ext cx="1150937" cy="15875"/>
          </a:xfrm>
          <a:prstGeom prst="line">
            <a:avLst/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2100000">
            <a:off x="2040926" y="4884927"/>
            <a:ext cx="1150937" cy="15875"/>
          </a:xfrm>
          <a:prstGeom prst="line">
            <a:avLst/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9" t="11935" r="54015" b="56560"/>
          <a:stretch/>
        </p:blipFill>
        <p:spPr bwMode="auto">
          <a:xfrm>
            <a:off x="481429" y="5373270"/>
            <a:ext cx="2794391" cy="1188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473513"/>
              </p:ext>
            </p:extLst>
          </p:nvPr>
        </p:nvGraphicFramePr>
        <p:xfrm>
          <a:off x="492124" y="4472254"/>
          <a:ext cx="3571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3" name="Формула" r:id="rId4" imgW="152280" imgH="164880" progId="Equation.3">
                  <p:embed/>
                </p:oleObj>
              </mc:Choice>
              <mc:Fallback>
                <p:oleObj name="Формула" r:id="rId4" imgW="1522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4" y="4472254"/>
                        <a:ext cx="3571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55079"/>
              </p:ext>
            </p:extLst>
          </p:nvPr>
        </p:nvGraphicFramePr>
        <p:xfrm>
          <a:off x="1584325" y="4484688"/>
          <a:ext cx="4762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4" name="Формула" r:id="rId6" imgW="203040" imgH="164880" progId="Equation.3">
                  <p:embed/>
                </p:oleObj>
              </mc:Choice>
              <mc:Fallback>
                <p:oleObj name="Формула" r:id="rId6" imgW="203040" imgH="16488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4484688"/>
                        <a:ext cx="4762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170303"/>
              </p:ext>
            </p:extLst>
          </p:nvPr>
        </p:nvGraphicFramePr>
        <p:xfrm>
          <a:off x="2155125" y="4225641"/>
          <a:ext cx="3571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5" name="Формула" r:id="rId8" imgW="152280" imgH="164880" progId="Equation.3">
                  <p:embed/>
                </p:oleObj>
              </mc:Choice>
              <mc:Fallback>
                <p:oleObj name="Формула" r:id="rId8" imgW="152280" imgH="16488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125" y="4225641"/>
                        <a:ext cx="35718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083684"/>
              </p:ext>
            </p:extLst>
          </p:nvPr>
        </p:nvGraphicFramePr>
        <p:xfrm>
          <a:off x="3103563" y="4848225"/>
          <a:ext cx="415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Формула" r:id="rId10" imgW="177480" imgH="177480" progId="Equation.3">
                  <p:embed/>
                </p:oleObj>
              </mc:Choice>
              <mc:Fallback>
                <p:oleObj name="Формула" r:id="rId10" imgW="177480" imgH="17748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563" y="4848225"/>
                        <a:ext cx="4159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509608"/>
              </p:ext>
            </p:extLst>
          </p:nvPr>
        </p:nvGraphicFramePr>
        <p:xfrm>
          <a:off x="4281488" y="4476750"/>
          <a:ext cx="2310830" cy="60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Формула" r:id="rId12" imgW="672840" imgH="177480" progId="Equation.3">
                  <p:embed/>
                </p:oleObj>
              </mc:Choice>
              <mc:Fallback>
                <p:oleObj name="Формула" r:id="rId12" imgW="6728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4476750"/>
                        <a:ext cx="2310830" cy="608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6169"/>
              </p:ext>
            </p:extLst>
          </p:nvPr>
        </p:nvGraphicFramePr>
        <p:xfrm>
          <a:off x="4427980" y="5551402"/>
          <a:ext cx="2088290" cy="607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8" name="Формула" r:id="rId14" imgW="609480" imgH="177480" progId="Equation.3">
                  <p:embed/>
                </p:oleObj>
              </mc:Choice>
              <mc:Fallback>
                <p:oleObj name="Формула" r:id="rId14" imgW="6094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0" y="5551402"/>
                        <a:ext cx="2088290" cy="607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3583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420" y="332570"/>
            <a:ext cx="84251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точка делит отрезок на два отрезка, то его длина равна сумме длин этих двух отрезков. 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6" t="17530" r="31081" b="56512"/>
          <a:stretch/>
        </p:blipFill>
        <p:spPr bwMode="auto">
          <a:xfrm>
            <a:off x="924559" y="1306997"/>
            <a:ext cx="3312665" cy="75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38336"/>
              </p:ext>
            </p:extLst>
          </p:nvPr>
        </p:nvGraphicFramePr>
        <p:xfrm>
          <a:off x="4788030" y="1484730"/>
          <a:ext cx="3137658" cy="57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Формула" r:id="rId4" imgW="965160" imgH="177480" progId="Equation.3">
                  <p:embed/>
                </p:oleObj>
              </mc:Choice>
              <mc:Fallback>
                <p:oleObj name="Формула" r:id="rId4" imgW="9651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30" y="1484730"/>
                        <a:ext cx="3137658" cy="576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074537"/>
              </p:ext>
            </p:extLst>
          </p:nvPr>
        </p:nvGraphicFramePr>
        <p:xfrm>
          <a:off x="2667980" y="2648865"/>
          <a:ext cx="31384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Формула" r:id="rId6" imgW="965160" imgH="177480" progId="Equation.3">
                  <p:embed/>
                </p:oleObj>
              </mc:Choice>
              <mc:Fallback>
                <p:oleObj name="Формула" r:id="rId6" imgW="965160" imgH="177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980" y="2648865"/>
                        <a:ext cx="31384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5470" y="2151870"/>
            <a:ext cx="7107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 как следствие из предыдущего равенства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3435" y="3258308"/>
            <a:ext cx="82091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Середина отрезка: обозначение на рисунке и при записи условия,  решения, доказательства задачи.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9" t="11935" r="54015" b="56560"/>
          <a:stretch/>
        </p:blipFill>
        <p:spPr bwMode="auto">
          <a:xfrm>
            <a:off x="1115520" y="4797190"/>
            <a:ext cx="1800250" cy="765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91308" y="4212415"/>
            <a:ext cx="2689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Обозначение на рисунке </a:t>
            </a:r>
          </a:p>
          <a:p>
            <a:pPr algn="ctr" eaLnBrk="1" hangingPunct="1">
              <a:defRPr/>
            </a:pP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или формулировка</a:t>
            </a:r>
            <a:endParaRPr lang="ru-RU" sz="1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20090" y="4347991"/>
            <a:ext cx="33457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Запись на языке геометрии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946958"/>
              </p:ext>
            </p:extLst>
          </p:nvPr>
        </p:nvGraphicFramePr>
        <p:xfrm>
          <a:off x="5508130" y="4797190"/>
          <a:ext cx="20891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Формула" r:id="rId9" imgW="609336" imgH="177723" progId="Equation.3">
                  <p:embed/>
                </p:oleObj>
              </mc:Choice>
              <mc:Fallback>
                <p:oleObj name="Формула" r:id="rId9" imgW="609336" imgH="177723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30" y="4797190"/>
                        <a:ext cx="20891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1812" y="5733320"/>
            <a:ext cx="46319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dirty="0" smtClean="0"/>
              <a:t>«точка В лежит/не лежит на отрезке АС» </a:t>
            </a:r>
          </a:p>
          <a:p>
            <a:r>
              <a:rPr lang="ru-RU" dirty="0" smtClean="0"/>
              <a:t>или «</a:t>
            </a:r>
            <a:r>
              <a:rPr lang="ru-RU" dirty="0"/>
              <a:t>точка </a:t>
            </a:r>
            <a:r>
              <a:rPr lang="ru-RU" dirty="0" smtClean="0"/>
              <a:t>В </a:t>
            </a:r>
            <a:r>
              <a:rPr lang="ru-RU" dirty="0"/>
              <a:t>лежит/не лежит</a:t>
            </a:r>
            <a:r>
              <a:rPr lang="ru-RU" dirty="0" smtClean="0"/>
              <a:t> между </a:t>
            </a:r>
          </a:p>
          <a:p>
            <a:r>
              <a:rPr lang="ru-RU" dirty="0" smtClean="0"/>
              <a:t>точками А и С» </a:t>
            </a:r>
            <a:endParaRPr lang="ru-RU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23580"/>
              </p:ext>
            </p:extLst>
          </p:nvPr>
        </p:nvGraphicFramePr>
        <p:xfrm>
          <a:off x="5162990" y="5562618"/>
          <a:ext cx="36576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Формула" r:id="rId11" imgW="1066680" imgH="177480" progId="Equation.3">
                  <p:embed/>
                </p:oleObj>
              </mc:Choice>
              <mc:Fallback>
                <p:oleObj name="Формула" r:id="rId11" imgW="1066680" imgH="17748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990" y="5562618"/>
                        <a:ext cx="36576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" t="68288" r="32024" b="4787"/>
          <a:stretch>
            <a:fillRect/>
          </a:stretch>
        </p:blipFill>
        <p:spPr bwMode="auto">
          <a:xfrm>
            <a:off x="5259387" y="927800"/>
            <a:ext cx="3671888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Группа 2"/>
          <p:cNvGrpSpPr/>
          <p:nvPr/>
        </p:nvGrpSpPr>
        <p:grpSpPr>
          <a:xfrm>
            <a:off x="33000" y="678610"/>
            <a:ext cx="5643562" cy="3216275"/>
            <a:chOff x="179388" y="381000"/>
            <a:chExt cx="5643562" cy="3216275"/>
          </a:xfrm>
        </p:grpSpPr>
        <p:pic>
          <p:nvPicPr>
            <p:cNvPr id="2050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85" t="7027" r="4076" b="56512"/>
            <a:stretch>
              <a:fillRect/>
            </a:stretch>
          </p:blipFill>
          <p:spPr bwMode="auto">
            <a:xfrm>
              <a:off x="179388" y="381000"/>
              <a:ext cx="4110037" cy="854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>
              <a:spLocks noChangeArrowheads="1"/>
            </p:cNvSpPr>
            <p:nvPr/>
          </p:nvSpPr>
          <p:spPr bwMode="auto">
            <a:xfrm>
              <a:off x="527050" y="1373188"/>
              <a:ext cx="230663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000" b="1" dirty="0"/>
                <a:t>Доказательство.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2987675" y="808038"/>
              <a:ext cx="1152525" cy="15875"/>
            </a:xfrm>
            <a:prstGeom prst="line">
              <a:avLst/>
            </a:prstGeom>
            <a:ln w="38100">
              <a:solidFill>
                <a:srgbClr val="FF00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84213" y="820738"/>
              <a:ext cx="1150937" cy="15875"/>
            </a:xfrm>
            <a:prstGeom prst="line">
              <a:avLst/>
            </a:prstGeom>
            <a:ln w="38100">
              <a:solidFill>
                <a:srgbClr val="FF00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835150" y="820738"/>
              <a:ext cx="1152525" cy="15875"/>
            </a:xfrm>
            <a:prstGeom prst="line">
              <a:avLst/>
            </a:prstGeom>
            <a:ln w="38100">
              <a:solidFill>
                <a:srgbClr val="00B05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Объект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1933664"/>
                </p:ext>
              </p:extLst>
            </p:nvPr>
          </p:nvGraphicFramePr>
          <p:xfrm>
            <a:off x="498475" y="1773238"/>
            <a:ext cx="2057400" cy="1352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07" name="Формула" r:id="rId4" imgW="965160" imgH="634680" progId="Equation.3">
                    <p:embed/>
                  </p:oleObj>
                </mc:Choice>
                <mc:Fallback>
                  <p:oleObj name="Формула" r:id="rId4" imgW="965160" imgH="634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475" y="1773238"/>
                          <a:ext cx="2057400" cy="1352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1803400" y="2781300"/>
              <a:ext cx="17081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dirty="0"/>
                <a:t>(по условию</a:t>
              </a:r>
              <a:r>
                <a:rPr lang="ru-RU" sz="2000" b="1" dirty="0"/>
                <a:t>)</a:t>
              </a:r>
            </a:p>
          </p:txBody>
        </p:sp>
        <p:graphicFrame>
          <p:nvGraphicFramePr>
            <p:cNvPr id="24" name="Объект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5944233"/>
                </p:ext>
              </p:extLst>
            </p:nvPr>
          </p:nvGraphicFramePr>
          <p:xfrm>
            <a:off x="527050" y="3181350"/>
            <a:ext cx="1430338" cy="415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08" name="Формула" r:id="rId6" imgW="609480" imgH="177480" progId="Equation.3">
                    <p:embed/>
                  </p:oleObj>
                </mc:Choice>
                <mc:Fallback>
                  <p:oleObj name="Формула" r:id="rId6" imgW="60948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050" y="3181350"/>
                          <a:ext cx="1430338" cy="415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1979613" y="3184525"/>
              <a:ext cx="3843337" cy="401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000" b="1" dirty="0"/>
                <a:t>что и требовалось доказать.</a:t>
              </a: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502405" y="155390"/>
            <a:ext cx="5446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Практика решения задач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527050" y="3883773"/>
            <a:ext cx="8273256" cy="2775920"/>
            <a:chOff x="423863" y="534018"/>
            <a:chExt cx="8273256" cy="2775920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8" t="54971" r="17490" b="16667"/>
            <a:stretch>
              <a:fillRect/>
            </a:stretch>
          </p:blipFill>
          <p:spPr bwMode="auto">
            <a:xfrm>
              <a:off x="4656931" y="534018"/>
              <a:ext cx="4040188" cy="757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527050" y="1373188"/>
              <a:ext cx="13747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000" b="1"/>
                <a:t>Решение.</a:t>
              </a: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81477583"/>
                </p:ext>
              </p:extLst>
            </p:nvPr>
          </p:nvGraphicFramePr>
          <p:xfrm>
            <a:off x="441325" y="1916113"/>
            <a:ext cx="5360988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09" name="Формула" r:id="rId9" imgW="2514600" imgH="177480" progId="Equation.3">
                    <p:embed/>
                  </p:oleObj>
                </mc:Choice>
                <mc:Fallback>
                  <p:oleObj name="Формула" r:id="rId9" imgW="251460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325" y="1916113"/>
                          <a:ext cx="5360988" cy="379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5822950" y="1916113"/>
              <a:ext cx="17081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/>
                <a:t>(по условию</a:t>
              </a:r>
              <a:r>
                <a:rPr lang="ru-RU" sz="2000" b="1"/>
                <a:t>)</a:t>
              </a:r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32102733"/>
                </p:ext>
              </p:extLst>
            </p:nvPr>
          </p:nvGraphicFramePr>
          <p:xfrm>
            <a:off x="423863" y="2420938"/>
            <a:ext cx="4378325" cy="474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0" name="Формула" r:id="rId11" imgW="1866600" imgH="203040" progId="Equation.3">
                    <p:embed/>
                  </p:oleObj>
                </mc:Choice>
                <mc:Fallback>
                  <p:oleObj name="Формула" r:id="rId11" imgW="18666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3863" y="2420938"/>
                          <a:ext cx="4378325" cy="474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708025" y="2852738"/>
              <a:ext cx="10128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000" b="1"/>
                <a:t>Ответ:</a:t>
              </a:r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7230726"/>
                </p:ext>
              </p:extLst>
            </p:nvPr>
          </p:nvGraphicFramePr>
          <p:xfrm>
            <a:off x="1754188" y="2797175"/>
            <a:ext cx="2693987" cy="512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1" name="Формула" r:id="rId13" imgW="1066680" imgH="203040" progId="Equation.3">
                    <p:embed/>
                  </p:oleObj>
                </mc:Choice>
                <mc:Fallback>
                  <p:oleObj name="Формула" r:id="rId13" imgW="10666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4188" y="2797175"/>
                          <a:ext cx="2693987" cy="512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" t="6522" r="1393" b="55074"/>
          <a:stretch>
            <a:fillRect/>
          </a:stretch>
        </p:blipFill>
        <p:spPr bwMode="auto">
          <a:xfrm>
            <a:off x="101117" y="3909621"/>
            <a:ext cx="387667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49857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60"/>
          <a:stretch>
            <a:fillRect/>
          </a:stretch>
        </p:blipFill>
        <p:spPr bwMode="auto">
          <a:xfrm>
            <a:off x="179388" y="188913"/>
            <a:ext cx="4176712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86" r="5786" b="8626"/>
          <a:stretch>
            <a:fillRect/>
          </a:stretch>
        </p:blipFill>
        <p:spPr bwMode="auto">
          <a:xfrm>
            <a:off x="4643438" y="331788"/>
            <a:ext cx="42386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825392"/>
              </p:ext>
            </p:extLst>
          </p:nvPr>
        </p:nvGraphicFramePr>
        <p:xfrm>
          <a:off x="5004060" y="1848039"/>
          <a:ext cx="3747382" cy="26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Формула" r:id="rId4" imgW="1854000" imgH="1320480" progId="Equation.3">
                  <p:embed/>
                </p:oleObj>
              </mc:Choice>
              <mc:Fallback>
                <p:oleObj name="Формула" r:id="rId4" imgW="1854000" imgH="1320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60" y="1848039"/>
                        <a:ext cx="3747382" cy="266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821652"/>
              </p:ext>
            </p:extLst>
          </p:nvPr>
        </p:nvGraphicFramePr>
        <p:xfrm>
          <a:off x="266695" y="1773238"/>
          <a:ext cx="4634042" cy="26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Формула" r:id="rId6" imgW="2273040" imgH="1320480" progId="Equation.3">
                  <p:embed/>
                </p:oleObj>
              </mc:Choice>
              <mc:Fallback>
                <p:oleObj name="Формула" r:id="rId6" imgW="2273040" imgH="1320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95" y="1773238"/>
                        <a:ext cx="4634042" cy="26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27050" y="1373188"/>
            <a:ext cx="1374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/>
              <a:t>Решение.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0988" y="4468813"/>
            <a:ext cx="1011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Ответ: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341255"/>
              </p:ext>
            </p:extLst>
          </p:nvPr>
        </p:nvGraphicFramePr>
        <p:xfrm>
          <a:off x="1475570" y="4444206"/>
          <a:ext cx="17954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Формула" r:id="rId8" imgW="711000" imgH="177480" progId="Equation.3">
                  <p:embed/>
                </p:oleObj>
              </mc:Choice>
              <mc:Fallback>
                <p:oleObj name="Формула" r:id="rId8" imgW="711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570" y="4444206"/>
                        <a:ext cx="1795462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851098"/>
              </p:ext>
            </p:extLst>
          </p:nvPr>
        </p:nvGraphicFramePr>
        <p:xfrm>
          <a:off x="316865" y="4868863"/>
          <a:ext cx="22415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Формула" r:id="rId10" imgW="1002960" imgH="406080" progId="Equation.3">
                  <p:embed/>
                </p:oleObj>
              </mc:Choice>
              <mc:Fallback>
                <p:oleObj name="Формула" r:id="rId10" imgW="100296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" y="4868863"/>
                        <a:ext cx="224155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7609" y="5837238"/>
            <a:ext cx="1011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Ответ: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226480"/>
              </p:ext>
            </p:extLst>
          </p:nvPr>
        </p:nvGraphicFramePr>
        <p:xfrm>
          <a:off x="1353344" y="5788026"/>
          <a:ext cx="18288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Формула" r:id="rId12" imgW="723600" imgH="177480" progId="Equation.3">
                  <p:embed/>
                </p:oleObj>
              </mc:Choice>
              <mc:Fallback>
                <p:oleObj name="Формула" r:id="rId12" imgW="7236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344" y="5788026"/>
                        <a:ext cx="1828800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88030" y="1311603"/>
            <a:ext cx="37834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Верная запись условия: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0960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483710" y="142970"/>
            <a:ext cx="37981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Измерение углов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61028" y="663702"/>
            <a:ext cx="8571352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ТЕОРИЯ.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Градус – это угол, равный 1/180 части развернутого угла.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Равные углы имеют равные градусные меры.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Меньший угол имеет меньшую градусную меру.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Развернутый угол равен 180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градусам, неразвернутый угол меньше 180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луч делит угол на два угла, градусная мера всего угла равна сумме градусных мер этих углов.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Луч который делит угол на два равных угла называется </a:t>
            </a:r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биссектрисой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угла.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Угол называется </a:t>
            </a:r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прямым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если он равен 90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острым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если он меньше 90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т.е. меньше прямого угла, </a:t>
            </a:r>
            <a:r>
              <a:rPr lang="ru-RU" alt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тупым, 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он больше 90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но меньше 180</a:t>
            </a:r>
            <a:r>
              <a:rPr lang="ru-RU" altLang="ru-RU" sz="2200" baseline="5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т.е. больше прямого, но меньше развернутого.</a:t>
            </a:r>
          </a:p>
        </p:txBody>
      </p:sp>
      <p:pic>
        <p:nvPicPr>
          <p:cNvPr id="28677" name="Picture 5" descr="C:\Users\Parents\Pictures\Безымянный.pn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37" b="38917"/>
          <a:stretch/>
        </p:blipFill>
        <p:spPr bwMode="auto">
          <a:xfrm>
            <a:off x="1259540" y="5285759"/>
            <a:ext cx="6919038" cy="158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5148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83128" y="332570"/>
            <a:ext cx="857135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200" b="1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Построение и обозначение.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Равные углы имеют равные градусные меры.</a:t>
            </a: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022728"/>
              </p:ext>
            </p:extLst>
          </p:nvPr>
        </p:nvGraphicFramePr>
        <p:xfrm>
          <a:off x="4499990" y="1488568"/>
          <a:ext cx="3532187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Формула" r:id="rId3" imgW="1028520" imgH="177480" progId="Equation.3">
                  <p:embed/>
                </p:oleObj>
              </mc:Choice>
              <mc:Fallback>
                <p:oleObj name="Формула" r:id="rId3" imgW="10285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0" y="1488568"/>
                        <a:ext cx="3532187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164895"/>
              </p:ext>
            </p:extLst>
          </p:nvPr>
        </p:nvGraphicFramePr>
        <p:xfrm>
          <a:off x="3203810" y="3933070"/>
          <a:ext cx="57451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Формула" r:id="rId5" imgW="1676160" imgH="177480" progId="Equation.3">
                  <p:embed/>
                </p:oleObj>
              </mc:Choice>
              <mc:Fallback>
                <p:oleObj name="Формула" r:id="rId5" imgW="16761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10" y="3933070"/>
                        <a:ext cx="57451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947806" y="1268699"/>
            <a:ext cx="2143125" cy="1655763"/>
            <a:chOff x="3500437" y="2601118"/>
            <a:chExt cx="2143125" cy="1655763"/>
          </a:xfrm>
        </p:grpSpPr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28" t="3719" r="44557" b="31741"/>
            <a:stretch>
              <a:fillRect/>
            </a:stretch>
          </p:blipFill>
          <p:spPr bwMode="auto">
            <a:xfrm>
              <a:off x="3500437" y="2601118"/>
              <a:ext cx="2143125" cy="165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Дуга 21"/>
            <p:cNvSpPr/>
            <p:nvPr/>
          </p:nvSpPr>
          <p:spPr>
            <a:xfrm>
              <a:off x="4003674" y="3464718"/>
              <a:ext cx="215900" cy="73025"/>
            </a:xfrm>
            <a:prstGeom prst="arc">
              <a:avLst>
                <a:gd name="adj1" fmla="val 10497676"/>
                <a:gd name="adj2" fmla="val 2053882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3" name="Дуга 22"/>
            <p:cNvSpPr/>
            <p:nvPr/>
          </p:nvSpPr>
          <p:spPr>
            <a:xfrm rot="2624171">
              <a:off x="4351337" y="3607593"/>
              <a:ext cx="215900" cy="73025"/>
            </a:xfrm>
            <a:prstGeom prst="arc">
              <a:avLst>
                <a:gd name="adj1" fmla="val 10497676"/>
                <a:gd name="adj2" fmla="val 2053882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95420" y="2967335"/>
            <a:ext cx="8209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луч делит угол на два угла, градусная мера всего угла равна сумме градусных мер этих углов.</a:t>
            </a:r>
          </a:p>
        </p:txBody>
      </p:sp>
      <p:pic>
        <p:nvPicPr>
          <p:cNvPr id="27662" name="Picture 14" descr="C:\Users\Parents\Pictures\Безымянный.p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83" y="4077091"/>
            <a:ext cx="2102079" cy="201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203810" y="4566742"/>
            <a:ext cx="561102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 как следствие из предыдущего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равенства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14359"/>
              </p:ext>
            </p:extLst>
          </p:nvPr>
        </p:nvGraphicFramePr>
        <p:xfrm>
          <a:off x="3172070" y="5661310"/>
          <a:ext cx="57451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Формула" r:id="rId9" imgW="1676160" imgH="177480" progId="Equation.3">
                  <p:embed/>
                </p:oleObj>
              </mc:Choice>
              <mc:Fallback>
                <p:oleObj name="Формула" r:id="rId9" imgW="1676160" imgH="17748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070" y="5661310"/>
                        <a:ext cx="57451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15076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3435" y="404580"/>
            <a:ext cx="82091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Биссектриса угла: обозначение на рисунке и при записи условия,  решения, доказательства задачи.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480" y="1484730"/>
            <a:ext cx="2689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Обозначение на рисунке </a:t>
            </a:r>
          </a:p>
          <a:p>
            <a:pPr algn="ctr" eaLnBrk="1" hangingPunct="1">
              <a:defRPr/>
            </a:pP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или формулировка</a:t>
            </a:r>
            <a:endParaRPr lang="ru-RU" sz="1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43721" y="1577063"/>
            <a:ext cx="33457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Запись на языке геометрии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C:\Users\Parents\Pictures\Безымянный.pn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461" b="23595"/>
          <a:stretch/>
        </p:blipFill>
        <p:spPr bwMode="auto">
          <a:xfrm>
            <a:off x="1325972" y="2204831"/>
            <a:ext cx="1692790" cy="171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Группа 15"/>
          <p:cNvGrpSpPr/>
          <p:nvPr/>
        </p:nvGrpSpPr>
        <p:grpSpPr>
          <a:xfrm>
            <a:off x="201905" y="4149100"/>
            <a:ext cx="4070345" cy="923330"/>
            <a:chOff x="201905" y="4149100"/>
            <a:chExt cx="4070345" cy="923330"/>
          </a:xfrm>
        </p:grpSpPr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201905" y="4149100"/>
              <a:ext cx="4070345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dirty="0" smtClean="0"/>
                <a:t>«луч </a:t>
              </a:r>
              <a:r>
                <a:rPr lang="ru-RU" i="1" dirty="0" smtClean="0"/>
                <a:t>АС</a:t>
              </a:r>
              <a:r>
                <a:rPr lang="ru-RU" dirty="0" smtClean="0"/>
                <a:t> биссектриса угла	» </a:t>
              </a:r>
            </a:p>
            <a:p>
              <a:r>
                <a:rPr lang="ru-RU" dirty="0" smtClean="0"/>
                <a:t>или «луч </a:t>
              </a:r>
              <a:r>
                <a:rPr lang="ru-RU" i="1" dirty="0" smtClean="0"/>
                <a:t>АС</a:t>
              </a:r>
              <a:r>
                <a:rPr lang="ru-RU" dirty="0" smtClean="0"/>
                <a:t> делит угол 		</a:t>
              </a:r>
            </a:p>
            <a:p>
              <a:r>
                <a:rPr lang="ru-RU" dirty="0" smtClean="0"/>
                <a:t>на два равных угла» </a:t>
              </a:r>
              <a:endParaRPr lang="ru-RU" dirty="0"/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2843760" y="4180938"/>
              <a:ext cx="1047167" cy="544243"/>
              <a:chOff x="2843760" y="4180938"/>
              <a:chExt cx="1047167" cy="544243"/>
            </a:xfrm>
          </p:grpSpPr>
          <p:graphicFrame>
            <p:nvGraphicFramePr>
              <p:cNvPr id="13" name="Объект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2171997"/>
                  </p:ext>
                </p:extLst>
              </p:nvPr>
            </p:nvGraphicFramePr>
            <p:xfrm>
              <a:off x="3161335" y="4180938"/>
              <a:ext cx="729592" cy="262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716" name="Формула" r:id="rId4" imgW="457200" imgH="164880" progId="Equation.3">
                      <p:embed/>
                    </p:oleObj>
                  </mc:Choice>
                  <mc:Fallback>
                    <p:oleObj name="Формула" r:id="rId4" imgW="457200" imgH="164880" progId="Equation.3">
                      <p:embed/>
                      <p:pic>
                        <p:nvPicPr>
                          <p:cNvPr id="0" name="Объект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61335" y="4180938"/>
                            <a:ext cx="729592" cy="26241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Объект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43738767"/>
                  </p:ext>
                </p:extLst>
              </p:nvPr>
            </p:nvGraphicFramePr>
            <p:xfrm>
              <a:off x="2843760" y="4459953"/>
              <a:ext cx="741243" cy="2652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717" name="Формула" r:id="rId6" imgW="457200" imgH="164880" progId="Equation.3">
                      <p:embed/>
                    </p:oleObj>
                  </mc:Choice>
                  <mc:Fallback>
                    <p:oleObj name="Формула" r:id="rId6" imgW="457200" imgH="164880" progId="Equation.3">
                      <p:embed/>
                      <p:pic>
                        <p:nvPicPr>
                          <p:cNvPr id="0" name="Объект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43760" y="4459953"/>
                            <a:ext cx="741243" cy="2652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916654"/>
              </p:ext>
            </p:extLst>
          </p:nvPr>
        </p:nvGraphicFramePr>
        <p:xfrm>
          <a:off x="4815191" y="2756729"/>
          <a:ext cx="35687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Формула" r:id="rId8" imgW="1041120" imgH="177480" progId="Equation.3">
                  <p:embed/>
                </p:oleObj>
              </mc:Choice>
              <mc:Fallback>
                <p:oleObj name="Формула" r:id="rId8" imgW="1041120" imgH="17748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191" y="2756729"/>
                        <a:ext cx="35687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54497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550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79214</cp:lastModifiedBy>
  <cp:revision>40</cp:revision>
  <dcterms:created xsi:type="dcterms:W3CDTF">2012-10-12T15:19:06Z</dcterms:created>
  <dcterms:modified xsi:type="dcterms:W3CDTF">2022-12-17T07:40:46Z</dcterms:modified>
</cp:coreProperties>
</file>